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3" r:id="rId5"/>
    <p:sldId id="259" r:id="rId6"/>
    <p:sldId id="264" r:id="rId7"/>
    <p:sldId id="260" r:id="rId8"/>
    <p:sldId id="261" r:id="rId9"/>
    <p:sldId id="262"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96" y="-54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E44821FD-3245-4537-9B49-485DDDCBBEFD}" type="datetimeFigureOut">
              <a:rPr lang="ru-RU" smtClean="0"/>
              <a:t>18.09.2023</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D2803485-4855-4C9C-A49E-329A24DE72F2}"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Объект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E44821FD-3245-4537-9B49-485DDDCBBEFD}" type="datetimeFigureOut">
              <a:rPr lang="ru-RU" smtClean="0"/>
              <a:t>18.09.2023</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D2803485-4855-4C9C-A49E-329A24DE72F2}"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E44821FD-3245-4537-9B49-485DDDCBBEFD}" type="datetimeFigureOut">
              <a:rPr lang="ru-RU" smtClean="0"/>
              <a:t>18.09.2023</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D2803485-4855-4C9C-A49E-329A24DE72F2}" type="slidenum">
              <a:rPr lang="ru-RU" smtClean="0"/>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Объект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E44821FD-3245-4537-9B49-485DDDCBBEFD}" type="datetimeFigureOut">
              <a:rPr lang="ru-RU" smtClean="0"/>
              <a:t>18.09.2023</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D2803485-4855-4C9C-A49E-329A24DE72F2}"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Объект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Объект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E44821FD-3245-4537-9B49-485DDDCBBEFD}" type="datetimeFigureOut">
              <a:rPr lang="ru-RU" smtClean="0"/>
              <a:t>18.09.2023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D2803485-4855-4C9C-A49E-329A24DE72F2}" type="slidenum">
              <a:rPr lang="ru-RU" smtClean="0"/>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E44821FD-3245-4537-9B49-485DDDCBBEFD}" type="datetimeFigureOut">
              <a:rPr lang="ru-RU" smtClean="0"/>
              <a:t>18.09.2023</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803485-4855-4C9C-A49E-329A24DE72F2}"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E44821FD-3245-4537-9B49-485DDDCBBEFD}" type="datetimeFigureOut">
              <a:rPr lang="ru-RU" smtClean="0"/>
              <a:t>18.09.2023</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2803485-4855-4C9C-A49E-329A24DE72F2}"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Объект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E44821FD-3245-4537-9B49-485DDDCBBEFD}" type="datetimeFigureOut">
              <a:rPr lang="ru-RU" smtClean="0"/>
              <a:t>18.09.2023</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2803485-4855-4C9C-A49E-329A24DE72F2}"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E44821FD-3245-4537-9B49-485DDDCBBEFD}" type="datetimeFigureOut">
              <a:rPr lang="ru-RU" smtClean="0"/>
              <a:t>18.09.2023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D2803485-4855-4C9C-A49E-329A24DE72F2}" type="slidenum">
              <a:rPr lang="ru-RU" smtClean="0"/>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44821FD-3245-4537-9B49-485DDDCBBEFD}" type="datetimeFigureOut">
              <a:rPr lang="ru-RU" smtClean="0"/>
              <a:t>18.09.2023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803485-4855-4C9C-A49E-329A24DE72F2}"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44821FD-3245-4537-9B49-485DDDCBBEFD}" type="datetimeFigureOut">
              <a:rPr lang="ru-RU" smtClean="0"/>
              <a:t>18.09.2023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803485-4855-4C9C-A49E-329A24DE72F2}"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E44821FD-3245-4537-9B49-485DDDCBBEFD}" type="datetimeFigureOut">
              <a:rPr lang="ru-RU" smtClean="0"/>
              <a:t>18.09.2023</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2803485-4855-4C9C-A49E-329A24DE72F2}" type="slidenum">
              <a:rPr lang="ru-RU" smtClean="0"/>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764704"/>
            <a:ext cx="7772400" cy="1470025"/>
          </a:xfrm>
        </p:spPr>
        <p:txBody>
          <a:bodyPr/>
          <a:lstStyle/>
          <a:p>
            <a:pPr algn="ctr"/>
            <a:r>
              <a:rPr lang="kk-KZ" i="1" dirty="0" smtClean="0">
                <a:solidFill>
                  <a:srgbClr val="FF0000"/>
                </a:solidFill>
                <a:latin typeface="KZ Times New Roman" panose="02020603050405020304" pitchFamily="18" charset="0"/>
              </a:rPr>
              <a:t>Дәріс 3</a:t>
            </a:r>
            <a:endParaRPr lang="ru-RU" i="1" dirty="0">
              <a:solidFill>
                <a:srgbClr val="FF0000"/>
              </a:solidFill>
              <a:latin typeface="KZ Times New Roman" panose="02020603050405020304" pitchFamily="18" charset="0"/>
            </a:endParaRPr>
          </a:p>
        </p:txBody>
      </p:sp>
      <p:sp>
        <p:nvSpPr>
          <p:cNvPr id="3" name="Подзаголовок 2"/>
          <p:cNvSpPr>
            <a:spLocks noGrp="1"/>
          </p:cNvSpPr>
          <p:nvPr>
            <p:ph type="subTitle" idx="1"/>
          </p:nvPr>
        </p:nvSpPr>
        <p:spPr>
          <a:xfrm>
            <a:off x="755576" y="-1395536"/>
            <a:ext cx="8388424" cy="6696744"/>
          </a:xfrm>
        </p:spPr>
        <p:txBody>
          <a:bodyPr/>
          <a:lstStyle/>
          <a:p>
            <a:pPr algn="ctr"/>
            <a:r>
              <a:rPr lang="kk-KZ" sz="5400" b="1" i="1" u="sng" dirty="0" smtClean="0">
                <a:solidFill>
                  <a:schemeClr val="tx2"/>
                </a:solidFill>
                <a:latin typeface="KZ Times New Roman" panose="02020603050405020304" pitchFamily="18" charset="0"/>
              </a:rPr>
              <a:t>Баға </a:t>
            </a:r>
            <a:r>
              <a:rPr lang="kk-KZ" sz="5400" b="1" i="1" u="sng" dirty="0">
                <a:solidFill>
                  <a:schemeClr val="tx2"/>
                </a:solidFill>
                <a:latin typeface="KZ Times New Roman" panose="02020603050405020304" pitchFamily="18" charset="0"/>
              </a:rPr>
              <a:t>белгілеу механизмі. Баға саясаты</a:t>
            </a:r>
            <a:endParaRPr lang="ru-RU" sz="5400" i="1" u="sng" dirty="0">
              <a:solidFill>
                <a:schemeClr val="tx2"/>
              </a:solidFill>
              <a:latin typeface="KZ Times New Roman" panose="02020603050405020304" pitchFamily="18" charset="0"/>
            </a:endParaRPr>
          </a:p>
          <a:p>
            <a:pPr algn="ctr"/>
            <a:endParaRPr lang="ru-RU" dirty="0"/>
          </a:p>
        </p:txBody>
      </p:sp>
    </p:spTree>
    <p:extLst>
      <p:ext uri="{BB962C8B-B14F-4D97-AF65-F5344CB8AC3E}">
        <p14:creationId xmlns:p14="http://schemas.microsoft.com/office/powerpoint/2010/main" val="710358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normAutofit/>
          </a:bodyPr>
          <a:lstStyle/>
          <a:p>
            <a:pPr marL="457200" lvl="1" indent="0" algn="just">
              <a:buNone/>
            </a:pPr>
            <a:r>
              <a:rPr lang="kk-KZ" sz="2000" dirty="0" smtClean="0"/>
              <a:t>	</a:t>
            </a:r>
            <a:r>
              <a:rPr lang="kk-KZ" sz="2400" dirty="0" smtClean="0">
                <a:latin typeface="KZ Times New Roman" panose="02020603050405020304" pitchFamily="18" charset="0"/>
              </a:rPr>
              <a:t>Нарықтық </a:t>
            </a:r>
            <a:r>
              <a:rPr lang="kk-KZ" sz="2400" dirty="0">
                <a:latin typeface="KZ Times New Roman" panose="02020603050405020304" pitchFamily="18" charset="0"/>
              </a:rPr>
              <a:t>экономикада кәсіпорын өнімдерінің тиімділігі мен бәсекелік қабілеті оның баға белгілеудегі ұстанып отырған саясатына тікелей байланысты. </a:t>
            </a:r>
            <a:endParaRPr lang="kk-KZ" sz="2400" dirty="0" smtClean="0">
              <a:latin typeface="KZ Times New Roman" panose="02020603050405020304" pitchFamily="18" charset="0"/>
            </a:endParaRPr>
          </a:p>
          <a:p>
            <a:pPr marL="457200" lvl="1" indent="0" algn="just">
              <a:buNone/>
            </a:pPr>
            <a:r>
              <a:rPr lang="kk-KZ" sz="2400" dirty="0">
                <a:latin typeface="KZ Times New Roman" panose="02020603050405020304" pitchFamily="18" charset="0"/>
              </a:rPr>
              <a:t>	</a:t>
            </a:r>
            <a:r>
              <a:rPr lang="kk-KZ" sz="2400" dirty="0" smtClean="0">
                <a:latin typeface="KZ Times New Roman" panose="02020603050405020304" pitchFamily="18" charset="0"/>
              </a:rPr>
              <a:t>Бұл </a:t>
            </a:r>
            <a:r>
              <a:rPr lang="kk-KZ" sz="2400" dirty="0">
                <a:latin typeface="KZ Times New Roman" panose="02020603050405020304" pitchFamily="18" charset="0"/>
              </a:rPr>
              <a:t>жерде кәсіпорынның </a:t>
            </a:r>
            <a:r>
              <a:rPr lang="kk-KZ" sz="2400" u="sng" dirty="0">
                <a:solidFill>
                  <a:schemeClr val="accent2"/>
                </a:solidFill>
                <a:latin typeface="KZ Times New Roman" panose="02020603050405020304" pitchFamily="18" charset="0"/>
              </a:rPr>
              <a:t>басты мақсаты </a:t>
            </a:r>
            <a:r>
              <a:rPr lang="kk-KZ" sz="2400" dirty="0">
                <a:latin typeface="KZ Times New Roman" panose="02020603050405020304" pitchFamily="18" charset="0"/>
              </a:rPr>
              <a:t>тек мол табыс алу ғана емес, сонымен қатар, тұтынушыларды төмен бағамен ынталандыру арқылы ұзақ уақыт бойы өнімдерін нарыққа тиімді өткізуге де негізделуі тиіс. </a:t>
            </a:r>
            <a:endParaRPr lang="ru-RU" sz="2400" dirty="0">
              <a:latin typeface="KZ Times New Roman" panose="02020603050405020304" pitchFamily="18" charset="0"/>
            </a:endParaRPr>
          </a:p>
          <a:p>
            <a:pPr marL="457200" lvl="1" indent="0" algn="just">
              <a:buNone/>
            </a:pPr>
            <a:r>
              <a:rPr lang="kk-KZ" sz="2400" dirty="0" smtClean="0">
                <a:latin typeface="KZ Times New Roman" panose="02020603050405020304" pitchFamily="18" charset="0"/>
              </a:rPr>
              <a:t>	Бәсекелі </a:t>
            </a:r>
            <a:r>
              <a:rPr lang="kk-KZ" sz="2400" dirty="0">
                <a:latin typeface="KZ Times New Roman" panose="02020603050405020304" pitchFamily="18" charset="0"/>
              </a:rPr>
              <a:t>нарықтағы бағалық бәсекенің өзі де кәсіпорындардың төмен бағада өнім өткізу қабілеттерімен тартысқа түсу арқылы, өз мүмкіндіктері мен шығынмен жұмыс істеу қауіптерін, бәсекелестерінің артықшылықтары мен тұтынушыны қызықтырар әдістерін, бәсекелестер тарапынан болатын қыспақтар мен олардың алдын-алу шараларын ойластыра отырып, баға саясатына қатысты шешімдерін айқындағаны дұрыс.</a:t>
            </a:r>
            <a:endParaRPr lang="ru-RU" sz="2400" dirty="0">
              <a:latin typeface="KZ Times New Roman" panose="02020603050405020304" pitchFamily="18" charset="0"/>
            </a:endParaRPr>
          </a:p>
          <a:p>
            <a:endParaRPr lang="ru-RU" dirty="0"/>
          </a:p>
        </p:txBody>
      </p:sp>
    </p:spTree>
    <p:extLst>
      <p:ext uri="{BB962C8B-B14F-4D97-AF65-F5344CB8AC3E}">
        <p14:creationId xmlns:p14="http://schemas.microsoft.com/office/powerpoint/2010/main" val="37447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8313" y="0"/>
            <a:ext cx="8229600" cy="6597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26869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04664"/>
            <a:ext cx="8596064" cy="5675461"/>
          </a:xfrm>
        </p:spPr>
        <p:txBody>
          <a:bodyPr>
            <a:normAutofit fontScale="85000" lnSpcReduction="20000"/>
          </a:bodyPr>
          <a:lstStyle/>
          <a:p>
            <a:pPr marL="0" indent="0" algn="just">
              <a:buNone/>
            </a:pPr>
            <a:r>
              <a:rPr lang="kk-KZ" dirty="0">
                <a:latin typeface="Times New Roman" panose="02020603050405020304" pitchFamily="18" charset="0"/>
                <a:cs typeface="Times New Roman" panose="02020603050405020304" pitchFamily="18" charset="0"/>
              </a:rPr>
              <a:t>Баға белгілеудің тәсілдері:</a:t>
            </a:r>
            <a:endParaRPr lang="ru-RU" dirty="0">
              <a:latin typeface="Times New Roman" panose="02020603050405020304" pitchFamily="18" charset="0"/>
              <a:cs typeface="Times New Roman" panose="02020603050405020304" pitchFamily="18" charset="0"/>
            </a:endParaRPr>
          </a:p>
          <a:p>
            <a:pPr marL="0" indent="0" algn="just">
              <a:buNone/>
            </a:pPr>
            <a:r>
              <a:rPr lang="kk-KZ" b="1" dirty="0">
                <a:latin typeface="Times New Roman" panose="02020603050405020304" pitchFamily="18" charset="0"/>
                <a:cs typeface="Times New Roman" panose="02020603050405020304" pitchFamily="18" charset="0"/>
              </a:rPr>
              <a:t>1. Шығынға негізделген тәсіл:</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Өнім→Технология→Шығындар→Бағалар→ Құндылық → Тұтынушылар.</a:t>
            </a:r>
            <a:endParaRPr lang="ru-RU" dirty="0">
              <a:latin typeface="Times New Roman" panose="02020603050405020304" pitchFamily="18" charset="0"/>
              <a:cs typeface="Times New Roman" panose="02020603050405020304" pitchFamily="18" charset="0"/>
            </a:endParaRPr>
          </a:p>
          <a:p>
            <a:pPr marL="0" indent="0" algn="just">
              <a:buNone/>
            </a:pPr>
            <a:r>
              <a:rPr lang="kk-KZ" b="1" dirty="0">
                <a:latin typeface="Times New Roman" panose="02020603050405020304" pitchFamily="18" charset="0"/>
                <a:cs typeface="Times New Roman" panose="02020603050405020304" pitchFamily="18" charset="0"/>
              </a:rPr>
              <a:t>2. Құндылыққа негізделген тәсіл:</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Тұтынушылар</a:t>
            </a:r>
            <a:r>
              <a:rPr lang="kk-KZ" dirty="0">
                <a:latin typeface="Times New Roman" panose="02020603050405020304" pitchFamily="18" charset="0"/>
                <a:cs typeface="Times New Roman" panose="02020603050405020304" pitchFamily="18" charset="0"/>
              </a:rPr>
              <a:t>→Құндылық→Бағалар→Шығындар→Технология →  Өнім.</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Баға </a:t>
            </a:r>
            <a:r>
              <a:rPr lang="kk-KZ" dirty="0">
                <a:latin typeface="Times New Roman" panose="02020603050405020304" pitchFamily="18" charset="0"/>
                <a:cs typeface="Times New Roman" panose="02020603050405020304" pitchFamily="18" charset="0"/>
              </a:rPr>
              <a:t>белгілеудің шығынға негізделген тәсілі,  бұл - фирманың тауарларды өндіру  және  өткізуге жұмсалған нақты шығындарын, баға белгілеу саясатында қолдануы.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Құндылыққа </a:t>
            </a:r>
            <a:r>
              <a:rPr lang="kk-KZ" dirty="0">
                <a:latin typeface="Times New Roman" panose="02020603050405020304" pitchFamily="18" charset="0"/>
                <a:cs typeface="Times New Roman" panose="02020603050405020304" pitchFamily="18" charset="0"/>
              </a:rPr>
              <a:t>негізделген баға белгілеу – бұл, «құндылық / шығындар» ұтымды ара қатынасы негізінде, неғұрлым мол пайданы қамтамасыз ететін баға деңгейін қалыптастыру.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9835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fontScale="70000" lnSpcReduction="20000"/>
          </a:bodyPr>
          <a:lstStyle/>
          <a:p>
            <a:pPr marL="0" indent="0" algn="just">
              <a:buNone/>
            </a:pPr>
            <a:r>
              <a:rPr lang="kk-KZ" dirty="0" smtClean="0">
                <a:latin typeface="KZ Times New Roman" panose="02020603050405020304" pitchFamily="18" charset="0"/>
              </a:rPr>
              <a:t>	Өндірістік </a:t>
            </a:r>
            <a:r>
              <a:rPr lang="kk-KZ" dirty="0">
                <a:latin typeface="KZ Times New Roman" panose="02020603050405020304" pitchFamily="18" charset="0"/>
              </a:rPr>
              <a:t>кәсіпорындардың баға белгілеуге қатысты ұстанатын саясаттарын зерттеулер нәтижесі баға саясатының келесі қағидаларын ашып көрсетуге мүмкіндік береді:</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a:t>
            </a:r>
            <a:r>
              <a:rPr lang="kk-KZ" dirty="0" smtClean="0">
                <a:solidFill>
                  <a:schemeClr val="tx2"/>
                </a:solidFill>
                <a:latin typeface="KZ Times New Roman" panose="02020603050405020304" pitchFamily="18" charset="0"/>
              </a:rPr>
              <a:t> </a:t>
            </a:r>
            <a:r>
              <a:rPr lang="kk-KZ" dirty="0">
                <a:solidFill>
                  <a:schemeClr val="tx2"/>
                </a:solidFill>
                <a:latin typeface="KZ Times New Roman" panose="02020603050405020304" pitchFamily="18" charset="0"/>
              </a:rPr>
              <a:t>баға белгілеу </a:t>
            </a:r>
            <a:r>
              <a:rPr lang="kk-KZ" dirty="0">
                <a:latin typeface="KZ Times New Roman" panose="02020603050405020304" pitchFamily="18" charset="0"/>
              </a:rPr>
              <a:t>зиялылығы: тұтынушылардың өмір сүру деңгейлеріне сай өнім алуға мүмкіндік жасау;</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a:t>
            </a:r>
            <a:r>
              <a:rPr lang="kk-KZ" dirty="0" smtClean="0">
                <a:solidFill>
                  <a:schemeClr val="tx2"/>
                </a:solidFill>
                <a:latin typeface="KZ Times New Roman" panose="02020603050405020304" pitchFamily="18" charset="0"/>
              </a:rPr>
              <a:t>  </a:t>
            </a:r>
            <a:r>
              <a:rPr lang="kk-KZ" dirty="0">
                <a:solidFill>
                  <a:schemeClr val="tx2"/>
                </a:solidFill>
                <a:latin typeface="KZ Times New Roman" panose="02020603050405020304" pitchFamily="18" charset="0"/>
              </a:rPr>
              <a:t>кәсіпорынның қаржылық тәуелсіздігі</a:t>
            </a:r>
            <a:r>
              <a:rPr lang="kk-KZ" dirty="0">
                <a:latin typeface="KZ Times New Roman" panose="02020603050405020304" pitchFamily="18" charset="0"/>
              </a:rPr>
              <a:t> немесе төлем қабілеттілігі: өнімді сату арқылы кәсіпорынның дамуына және осының есебінен, ондағы қызметкерлердің материалдық қамсыздануына жағдайдың болуы;</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a:t>
            </a:r>
            <a:r>
              <a:rPr lang="kk-KZ" dirty="0">
                <a:solidFill>
                  <a:schemeClr val="tx2"/>
                </a:solidFill>
                <a:latin typeface="KZ Times New Roman" panose="02020603050405020304" pitchFamily="18" charset="0"/>
              </a:rPr>
              <a:t>өнім бағасының икемділігі</a:t>
            </a:r>
            <a:r>
              <a:rPr lang="kk-KZ" dirty="0">
                <a:latin typeface="KZ Times New Roman" panose="02020603050405020304" pitchFamily="18" charset="0"/>
              </a:rPr>
              <a:t>: нарықтағы сұраныс пен ұсыныстың және басқа да факторлардың әсеріне байланысты кәсіпорынның бағаны өзгертуге дайындығы;</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a:t>
            </a:r>
            <a:r>
              <a:rPr lang="kk-KZ" dirty="0" smtClean="0">
                <a:solidFill>
                  <a:schemeClr val="tx2"/>
                </a:solidFill>
                <a:latin typeface="KZ Times New Roman" panose="02020603050405020304" pitchFamily="18" charset="0"/>
              </a:rPr>
              <a:t> </a:t>
            </a:r>
            <a:r>
              <a:rPr lang="kk-KZ" dirty="0">
                <a:solidFill>
                  <a:schemeClr val="tx2"/>
                </a:solidFill>
                <a:latin typeface="KZ Times New Roman" panose="02020603050405020304" pitchFamily="18" charset="0"/>
              </a:rPr>
              <a:t>тұтынушыға психологиялық әсері</a:t>
            </a:r>
            <a:r>
              <a:rPr lang="kk-KZ" dirty="0">
                <a:latin typeface="KZ Times New Roman" panose="02020603050405020304" pitchFamily="18" charset="0"/>
              </a:rPr>
              <a:t>: өнімнің тұтынушыға бәсекелестік қабілет қорын қалыптастыруда көтерме сауда қызметтерін үйлестіру;</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a:t>
            </a:r>
            <a:r>
              <a:rPr lang="kk-KZ" dirty="0">
                <a:solidFill>
                  <a:schemeClr val="tx2"/>
                </a:solidFill>
                <a:latin typeface="KZ Times New Roman" panose="02020603050405020304" pitchFamily="18" charset="0"/>
              </a:rPr>
              <a:t>ынталандырушы бағалар</a:t>
            </a:r>
            <a:r>
              <a:rPr lang="kk-KZ" dirty="0">
                <a:latin typeface="KZ Times New Roman" panose="02020603050405020304" pitchFamily="18" charset="0"/>
              </a:rPr>
              <a:t>: өнімнің тиімді өткізілуін қамтамасыз етуге бонустар, маусымдық жеңілдіктер, «нарықты игеру бағаларын» белгілеу.</a:t>
            </a:r>
            <a:endParaRPr lang="ru-RU" dirty="0">
              <a:latin typeface="KZ Times New Roman" panose="02020603050405020304" pitchFamily="18" charset="0"/>
            </a:endParaRPr>
          </a:p>
          <a:p>
            <a:endParaRPr lang="ru-RU" dirty="0"/>
          </a:p>
        </p:txBody>
      </p:sp>
    </p:spTree>
    <p:extLst>
      <p:ext uri="{BB962C8B-B14F-4D97-AF65-F5344CB8AC3E}">
        <p14:creationId xmlns:p14="http://schemas.microsoft.com/office/powerpoint/2010/main" val="3303185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476672"/>
            <a:ext cx="8686800" cy="5603453"/>
          </a:xfrm>
        </p:spPr>
        <p:txBody>
          <a:bodyPr>
            <a:normAutofit fontScale="85000" lnSpcReduction="10000"/>
          </a:bodyPr>
          <a:lstStyle/>
          <a:p>
            <a:pPr marL="0" indent="0" algn="just">
              <a:buNone/>
            </a:pPr>
            <a:r>
              <a:rPr lang="kk-KZ" b="1" dirty="0" smtClean="0"/>
              <a:t>	</a:t>
            </a:r>
            <a:r>
              <a:rPr lang="kk-KZ" b="1" dirty="0" smtClean="0">
                <a:solidFill>
                  <a:srgbClr val="FF0000"/>
                </a:solidFill>
                <a:latin typeface="Times New Roman" panose="02020603050405020304" pitchFamily="18" charset="0"/>
                <a:cs typeface="Times New Roman" panose="02020603050405020304" pitchFamily="18" charset="0"/>
              </a:rPr>
              <a:t>Баға </a:t>
            </a:r>
            <a:r>
              <a:rPr lang="kk-KZ" b="1" dirty="0">
                <a:solidFill>
                  <a:srgbClr val="FF0000"/>
                </a:solidFill>
                <a:latin typeface="Times New Roman" panose="02020603050405020304" pitchFamily="18" charset="0"/>
                <a:cs typeface="Times New Roman" panose="02020603050405020304" pitchFamily="18" charset="0"/>
              </a:rPr>
              <a:t>саясаты</a:t>
            </a:r>
            <a:r>
              <a:rPr lang="kk-KZ"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дегеніміз, өз өнімдеріне қалыптасқан бағалар көмегімен, жүзеге асырылатын кәсіпорынның мақсаттары.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Баға саясатын таңдау барысында фирма, оның ғаламдық мақсаты пайда екенін біле тұра, өз мүддесін қорғау, бәсекелестерді басу, жаңа нарықтарды жаулап алу, нарыққа жаңа тауармен шығу, шығындарды тез өтеу, табыстарды  тұрақтандыру сияқты  аралық мақсаттар ұсынылуы мүмкін екендігін ескергендігі жөн. Бұл мақсаттарға қол жеткізу қысқа мерзімде, орташа мерзімде, ұзақ мерзімде болуы мүмкін. Жалпы белгілі бір мерзімде қалыптасқан баға деңгейі кәсіпорынның қандай да бір мақсатының нәтижесіне әр түрлі әсер етеді, мысалы: пайда шамасына, айналым көлеміне және т.б..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8425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692696"/>
            <a:ext cx="8229600" cy="5256584"/>
          </a:xfrm>
        </p:spPr>
        <p:txBody>
          <a:bodyPr>
            <a:normAutofit fontScale="85000" lnSpcReduction="10000"/>
          </a:bodyPr>
          <a:lstStyle/>
          <a:p>
            <a:pPr marL="0" indent="0">
              <a:buNone/>
            </a:pPr>
            <a:r>
              <a:rPr lang="kk-KZ" dirty="0" smtClean="0"/>
              <a:t>	</a:t>
            </a:r>
            <a:r>
              <a:rPr lang="kk-KZ" dirty="0" smtClean="0">
                <a:latin typeface="KZ Times New Roman" panose="02020603050405020304" pitchFamily="18" charset="0"/>
              </a:rPr>
              <a:t>Баға белгілеу саясатының өзі көптеген нарықтық факторларға тәуелді. Ол факторларды әсер ету аясына байланысты үш топқа бөліп қарастыруға болады:</a:t>
            </a:r>
            <a:endParaRPr lang="ru-RU" dirty="0" smtClean="0">
              <a:latin typeface="KZ Times New Roman" panose="02020603050405020304" pitchFamily="18" charset="0"/>
            </a:endParaRPr>
          </a:p>
          <a:p>
            <a:pPr marL="0" lvl="0" indent="0">
              <a:buNone/>
            </a:pPr>
            <a:r>
              <a:rPr lang="kk-KZ" dirty="0" smtClean="0">
                <a:latin typeface="KZ Times New Roman" panose="02020603050405020304" pitchFamily="18" charset="0"/>
              </a:rPr>
              <a:t>	</a:t>
            </a:r>
            <a:r>
              <a:rPr lang="kk-KZ" dirty="0" smtClean="0">
                <a:solidFill>
                  <a:schemeClr val="tx2"/>
                </a:solidFill>
                <a:latin typeface="KZ Times New Roman" panose="02020603050405020304" pitchFamily="18" charset="0"/>
              </a:rPr>
              <a:t>Ұсынысқа </a:t>
            </a:r>
            <a:r>
              <a:rPr lang="kk-KZ" dirty="0">
                <a:solidFill>
                  <a:schemeClr val="tx2"/>
                </a:solidFill>
                <a:latin typeface="KZ Times New Roman" panose="02020603050405020304" pitchFamily="18" charset="0"/>
              </a:rPr>
              <a:t>байланысты факторлар</a:t>
            </a:r>
            <a:r>
              <a:rPr lang="kk-KZ" dirty="0">
                <a:latin typeface="KZ Times New Roman" panose="02020603050405020304" pitchFamily="18" charset="0"/>
              </a:rPr>
              <a:t>: ұсынылатын өнім мен бәсекелес өнімдердің ерекшеліктері, мүмкіндіктері мен артықшылықтары;</a:t>
            </a:r>
            <a:endParaRPr lang="ru-RU" dirty="0">
              <a:latin typeface="KZ Times New Roman" panose="02020603050405020304" pitchFamily="18" charset="0"/>
            </a:endParaRPr>
          </a:p>
          <a:p>
            <a:pPr lvl="0"/>
            <a:r>
              <a:rPr lang="kk-KZ" dirty="0">
                <a:solidFill>
                  <a:schemeClr val="tx2"/>
                </a:solidFill>
                <a:latin typeface="KZ Times New Roman" panose="02020603050405020304" pitchFamily="18" charset="0"/>
              </a:rPr>
              <a:t>Сұранысқа байланысты факторлар</a:t>
            </a:r>
            <a:r>
              <a:rPr lang="kk-KZ" dirty="0">
                <a:latin typeface="KZ Times New Roman" panose="02020603050405020304" pitchFamily="18" charset="0"/>
              </a:rPr>
              <a:t>: тұтынушылардың талғамы мен салт-дәстүр, әдет-ғұрып ерекшеліктері;</a:t>
            </a:r>
            <a:endParaRPr lang="ru-RU" dirty="0">
              <a:latin typeface="KZ Times New Roman" panose="02020603050405020304" pitchFamily="18" charset="0"/>
            </a:endParaRPr>
          </a:p>
          <a:p>
            <a:pPr lvl="0"/>
            <a:r>
              <a:rPr lang="kk-KZ" dirty="0">
                <a:solidFill>
                  <a:schemeClr val="tx2"/>
                </a:solidFill>
                <a:latin typeface="KZ Times New Roman" panose="02020603050405020304" pitchFamily="18" charset="0"/>
              </a:rPr>
              <a:t>Нақты тауарлы нарыққа байланысты факторлар</a:t>
            </a:r>
            <a:r>
              <a:rPr lang="kk-KZ" dirty="0">
                <a:latin typeface="KZ Times New Roman" panose="02020603050405020304" pitchFamily="18" charset="0"/>
              </a:rPr>
              <a:t>: сұраныстың көлемі мен құрылымы, сұраныстың икемділігі, нарықтың сиымдылығы, сұраныс пен ұсыныстың тепе-теңдігі, ұқсас өнімдердің болуы.</a:t>
            </a:r>
            <a:endParaRPr lang="ru-RU" dirty="0">
              <a:latin typeface="KZ Times New Roman" panose="02020603050405020304" pitchFamily="18" charset="0"/>
            </a:endParaRPr>
          </a:p>
          <a:p>
            <a:endParaRPr lang="ru-RU" dirty="0"/>
          </a:p>
        </p:txBody>
      </p:sp>
    </p:spTree>
    <p:extLst>
      <p:ext uri="{BB962C8B-B14F-4D97-AF65-F5344CB8AC3E}">
        <p14:creationId xmlns:p14="http://schemas.microsoft.com/office/powerpoint/2010/main" val="312591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normAutofit fontScale="77500" lnSpcReduction="20000"/>
          </a:bodyPr>
          <a:lstStyle/>
          <a:p>
            <a:pPr marL="0" indent="0" algn="just">
              <a:buNone/>
            </a:pPr>
            <a:r>
              <a:rPr lang="kk-KZ" dirty="0" smtClean="0">
                <a:latin typeface="KZ Times New Roman" panose="02020603050405020304" pitchFamily="18" charset="0"/>
              </a:rPr>
              <a:t>	Бағаны </a:t>
            </a:r>
            <a:r>
              <a:rPr lang="kk-KZ" dirty="0">
                <a:latin typeface="KZ Times New Roman" panose="02020603050405020304" pitchFamily="18" charset="0"/>
              </a:rPr>
              <a:t>қалыптастыру әдісі нарықтық ортаның кез-келген жағдайында үздіксіз жұмыс жасауы тиіс және нарық талабына сай икемді болғаны жөн. Жалпы алғанда, бағаны қалыптастырудың бірнеше бағытын ажыратып көрсетуге болады:</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a:t>
            </a:r>
            <a:r>
              <a:rPr lang="kk-KZ" dirty="0" smtClean="0">
                <a:solidFill>
                  <a:schemeClr val="tx2"/>
                </a:solidFill>
                <a:latin typeface="KZ Times New Roman" panose="02020603050405020304" pitchFamily="18" charset="0"/>
              </a:rPr>
              <a:t>Шығынсыздыққа </a:t>
            </a:r>
            <a:r>
              <a:rPr lang="kk-KZ" dirty="0">
                <a:solidFill>
                  <a:schemeClr val="tx2"/>
                </a:solidFill>
                <a:latin typeface="KZ Times New Roman" panose="02020603050405020304" pitchFamily="18" charset="0"/>
              </a:rPr>
              <a:t>бағытталған </a:t>
            </a:r>
            <a:r>
              <a:rPr lang="kk-KZ" dirty="0">
                <a:latin typeface="KZ Times New Roman" panose="02020603050405020304" pitchFamily="18" charset="0"/>
              </a:rPr>
              <a:t>мақсатты табыс – табысты белгілеу әдісі бойынша;</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a:t>
            </a:r>
            <a:r>
              <a:rPr lang="kk-KZ" dirty="0" smtClean="0">
                <a:solidFill>
                  <a:schemeClr val="tx2"/>
                </a:solidFill>
                <a:latin typeface="KZ Times New Roman" panose="02020603050405020304" pitchFamily="18" charset="0"/>
              </a:rPr>
              <a:t>Өнімнің </a:t>
            </a:r>
            <a:r>
              <a:rPr lang="kk-KZ" dirty="0">
                <a:solidFill>
                  <a:schemeClr val="tx2"/>
                </a:solidFill>
                <a:latin typeface="KZ Times New Roman" panose="02020603050405020304" pitchFamily="18" charset="0"/>
              </a:rPr>
              <a:t>құндылығын сездіру</a:t>
            </a:r>
            <a:r>
              <a:rPr lang="kk-KZ" dirty="0">
                <a:latin typeface="KZ Times New Roman" panose="02020603050405020304" pitchFamily="18" charset="0"/>
              </a:rPr>
              <a:t> - өнімнің тұтынушылық қасиеттері бойынша;</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a:t>
            </a:r>
            <a:r>
              <a:rPr lang="kk-KZ" dirty="0" smtClean="0">
                <a:solidFill>
                  <a:schemeClr val="tx2"/>
                </a:solidFill>
                <a:latin typeface="KZ Times New Roman" panose="02020603050405020304" pitchFamily="18" charset="0"/>
              </a:rPr>
              <a:t>Өндіріс </a:t>
            </a:r>
            <a:r>
              <a:rPr lang="kk-KZ" dirty="0">
                <a:solidFill>
                  <a:schemeClr val="tx2"/>
                </a:solidFill>
                <a:latin typeface="KZ Times New Roman" panose="02020603050405020304" pitchFamily="18" charset="0"/>
              </a:rPr>
              <a:t>шығындары</a:t>
            </a:r>
            <a:r>
              <a:rPr lang="kk-KZ" dirty="0">
                <a:latin typeface="KZ Times New Roman" panose="02020603050405020304" pitchFamily="18" charset="0"/>
              </a:rPr>
              <a:t> – шығындық әдістер бойынша;</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a:t>
            </a:r>
            <a:r>
              <a:rPr lang="kk-KZ" dirty="0" smtClean="0">
                <a:solidFill>
                  <a:schemeClr val="tx2"/>
                </a:solidFill>
                <a:latin typeface="KZ Times New Roman" panose="02020603050405020304" pitchFamily="18" charset="0"/>
              </a:rPr>
              <a:t>Нарықтың </a:t>
            </a:r>
            <a:r>
              <a:rPr lang="kk-KZ" dirty="0">
                <a:solidFill>
                  <a:schemeClr val="tx2"/>
                </a:solidFill>
                <a:latin typeface="KZ Times New Roman" panose="02020603050405020304" pitchFamily="18" charset="0"/>
              </a:rPr>
              <a:t>сипаты </a:t>
            </a:r>
            <a:r>
              <a:rPr lang="kk-KZ" dirty="0">
                <a:latin typeface="KZ Times New Roman" panose="02020603050405020304" pitchFamily="18" charset="0"/>
              </a:rPr>
              <a:t>– нарықытқ әдістер бойынша;</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a:t>
            </a:r>
            <a:r>
              <a:rPr lang="kk-KZ" dirty="0" smtClean="0">
                <a:solidFill>
                  <a:schemeClr val="tx2"/>
                </a:solidFill>
                <a:latin typeface="KZ Times New Roman" panose="02020603050405020304" pitchFamily="18" charset="0"/>
              </a:rPr>
              <a:t>Өнімнің </a:t>
            </a:r>
            <a:r>
              <a:rPr lang="kk-KZ" dirty="0">
                <a:solidFill>
                  <a:schemeClr val="tx2"/>
                </a:solidFill>
                <a:latin typeface="KZ Times New Roman" panose="02020603050405020304" pitchFamily="18" charset="0"/>
              </a:rPr>
              <a:t>технико-экономикалық параметрлерінің мөлшерлік шығындары </a:t>
            </a:r>
            <a:r>
              <a:rPr lang="kk-KZ" dirty="0">
                <a:latin typeface="KZ Times New Roman" panose="02020603050405020304" pitchFamily="18" charset="0"/>
              </a:rPr>
              <a:t>– параметрлік әдістер бойынша.</a:t>
            </a:r>
            <a:endParaRPr lang="ru-RU" dirty="0">
              <a:latin typeface="KZ Times New Roman" panose="02020603050405020304" pitchFamily="18" charset="0"/>
            </a:endParaRPr>
          </a:p>
          <a:p>
            <a:endParaRPr lang="ru-RU" dirty="0"/>
          </a:p>
        </p:txBody>
      </p:sp>
    </p:spTree>
    <p:extLst>
      <p:ext uri="{BB962C8B-B14F-4D97-AF65-F5344CB8AC3E}">
        <p14:creationId xmlns:p14="http://schemas.microsoft.com/office/powerpoint/2010/main" val="18633644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433467"/>
          </a:xfrm>
        </p:spPr>
        <p:txBody>
          <a:bodyPr/>
          <a:lstStyle/>
          <a:p>
            <a:pPr marL="0" indent="0" algn="ctr">
              <a:buNone/>
            </a:pPr>
            <a:r>
              <a:rPr lang="kk-KZ" dirty="0">
                <a:latin typeface="KZ Times New Roman" panose="02020603050405020304" pitchFamily="18" charset="0"/>
              </a:rPr>
              <a:t>Өз кезегінде, нарықтық әдістер екі топқа </a:t>
            </a:r>
            <a:r>
              <a:rPr lang="kk-KZ" dirty="0" smtClean="0">
                <a:latin typeface="KZ Times New Roman" panose="02020603050405020304" pitchFamily="18" charset="0"/>
              </a:rPr>
              <a:t>бөлінеді:</a:t>
            </a:r>
            <a:endParaRPr lang="ru-RU" sz="2800" dirty="0" smtClean="0">
              <a:latin typeface="KZ Times New Roman" panose="02020603050405020304" pitchFamily="18" charset="0"/>
            </a:endParaRPr>
          </a:p>
          <a:p>
            <a:pPr marL="0" indent="0" algn="just">
              <a:buNone/>
            </a:pPr>
            <a:r>
              <a:rPr lang="ru-RU" sz="2800" dirty="0">
                <a:latin typeface="KZ Times New Roman" panose="02020603050405020304" pitchFamily="18" charset="0"/>
              </a:rPr>
              <a:t>	</a:t>
            </a:r>
            <a:r>
              <a:rPr lang="kk-KZ" dirty="0" smtClean="0">
                <a:solidFill>
                  <a:schemeClr val="tx2"/>
                </a:solidFill>
                <a:latin typeface="KZ Times New Roman" panose="02020603050405020304" pitchFamily="18" charset="0"/>
              </a:rPr>
              <a:t>тұтынушының </a:t>
            </a:r>
            <a:r>
              <a:rPr lang="kk-KZ" dirty="0">
                <a:solidFill>
                  <a:schemeClr val="tx2"/>
                </a:solidFill>
                <a:latin typeface="KZ Times New Roman" panose="02020603050405020304" pitchFamily="18" charset="0"/>
              </a:rPr>
              <a:t>тауарға көзқарасы бойынша</a:t>
            </a:r>
            <a:r>
              <a:rPr lang="kk-KZ" dirty="0">
                <a:latin typeface="KZ Times New Roman" panose="02020603050405020304" pitchFamily="18" charset="0"/>
              </a:rPr>
              <a:t> – тұтынушыға бағытталған </a:t>
            </a:r>
            <a:r>
              <a:rPr lang="kk-KZ" dirty="0" smtClean="0">
                <a:latin typeface="KZ Times New Roman" panose="02020603050405020304" pitchFamily="18" charset="0"/>
              </a:rPr>
              <a:t>әдіс;</a:t>
            </a:r>
            <a:endParaRPr lang="ru-RU" sz="2400" dirty="0" smtClean="0">
              <a:latin typeface="KZ Times New Roman" panose="02020603050405020304" pitchFamily="18" charset="0"/>
            </a:endParaRPr>
          </a:p>
          <a:p>
            <a:pPr marL="0" indent="0" algn="just">
              <a:buNone/>
            </a:pPr>
            <a:r>
              <a:rPr lang="ru-RU" sz="2400" dirty="0">
                <a:latin typeface="KZ Times New Roman" panose="02020603050405020304" pitchFamily="18" charset="0"/>
              </a:rPr>
              <a:t>	</a:t>
            </a:r>
            <a:r>
              <a:rPr lang="kk-KZ" dirty="0" smtClean="0">
                <a:solidFill>
                  <a:schemeClr val="tx2"/>
                </a:solidFill>
                <a:latin typeface="KZ Times New Roman" panose="02020603050405020304" pitchFamily="18" charset="0"/>
              </a:rPr>
              <a:t>нарықтағы </a:t>
            </a:r>
            <a:r>
              <a:rPr lang="kk-KZ" dirty="0">
                <a:solidFill>
                  <a:schemeClr val="tx2"/>
                </a:solidFill>
                <a:latin typeface="KZ Times New Roman" panose="02020603050405020304" pitchFamily="18" charset="0"/>
              </a:rPr>
              <a:t>нақты жағдайға байланысты </a:t>
            </a:r>
            <a:r>
              <a:rPr lang="kk-KZ" dirty="0">
                <a:latin typeface="KZ Times New Roman" panose="02020603050405020304" pitchFamily="18" charset="0"/>
              </a:rPr>
              <a:t>– бәсекелестерге бағытталған әдіс.</a:t>
            </a:r>
            <a:endParaRPr lang="ru-RU" sz="2400" dirty="0">
              <a:latin typeface="KZ Times New Roman" panose="02020603050405020304" pitchFamily="18" charset="0"/>
            </a:endParaRPr>
          </a:p>
          <a:p>
            <a:r>
              <a:rPr lang="kk-KZ" dirty="0"/>
              <a:t> </a:t>
            </a:r>
            <a:endParaRPr lang="ru-RU" dirty="0"/>
          </a:p>
          <a:p>
            <a:endParaRPr lang="ru-RU" dirty="0"/>
          </a:p>
        </p:txBody>
      </p:sp>
    </p:spTree>
    <p:extLst>
      <p:ext uri="{BB962C8B-B14F-4D97-AF65-F5344CB8AC3E}">
        <p14:creationId xmlns:p14="http://schemas.microsoft.com/office/powerpoint/2010/main" val="195573330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19</TotalTime>
  <Words>45</Words>
  <Application>Microsoft Office PowerPoint</Application>
  <PresentationFormat>Экран (4:3)</PresentationFormat>
  <Paragraphs>34</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Трек</vt:lpstr>
      <vt:lpstr>Дәріс 3</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3</dc:title>
  <dc:creator>Асем Сагидолдина</dc:creator>
  <cp:lastModifiedBy>Асем Сагидолдина</cp:lastModifiedBy>
  <cp:revision>3</cp:revision>
  <dcterms:created xsi:type="dcterms:W3CDTF">2023-09-18T05:50:42Z</dcterms:created>
  <dcterms:modified xsi:type="dcterms:W3CDTF">2023-09-18T06:15:44Z</dcterms:modified>
</cp:coreProperties>
</file>